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72281" autoAdjust="0"/>
  </p:normalViewPr>
  <p:slideViewPr>
    <p:cSldViewPr snapToGrid="0">
      <p:cViewPr varScale="1">
        <p:scale>
          <a:sx n="91" d="100"/>
          <a:sy n="91" d="100"/>
        </p:scale>
        <p:origin x="7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92024" cy="192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B97722B3-F8F3-46FE-B3D8-0E26276D2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5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36170272-4F19-40A9-A7D4-9A6F6098A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9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314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544F-E124-4143-80F4-FB649F40E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E1E0-B58A-42A4-B824-8F45A1A2D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E5A0-6996-4C4F-BE18-B559F12B4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537E-FB2F-41E6-B9BF-40B5A2C1C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3864-FB57-4DB1-A80F-BD63822F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91BF-399F-4903-92C0-06E5C8E7E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3870E-9401-4F3B-8027-89D4A8F0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84DE-2CC9-443F-AD2F-4FE116396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D714-7AFD-422B-B172-8A694BC76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712A4-716A-40CF-854A-66302598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7CBE5-594D-4C88-946A-7C67F9068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0E3C-E683-44C4-A5F3-6B311BFA2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Presented to the Faculty Senate on Feb. 23, 2017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DA1C904C-60CC-4D01-B513-86EDE2765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Academic Calendar for 2018-2019</a:t>
            </a:r>
            <a:endParaRPr lang="en-US" sz="3200" dirty="0" smtClean="0">
              <a:solidFill>
                <a:srgbClr val="007434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1313" y="3523597"/>
            <a:ext cx="7161375" cy="1752600"/>
          </a:xfrm>
        </p:spPr>
        <p:txBody>
          <a:bodyPr/>
          <a:lstStyle/>
          <a:p>
            <a:pPr eaLnBrk="1" hangingPunct="1"/>
            <a:endParaRPr lang="en-US" sz="2400" dirty="0" smtClean="0">
              <a:latin typeface="Palatino Linotype" panose="02040502050505030304" pitchFamily="18" charset="0"/>
            </a:endParaRPr>
          </a:p>
          <a:p>
            <a:pPr eaLnBrk="1" hangingPunct="1"/>
            <a:r>
              <a:rPr lang="en-US" sz="2400" dirty="0" smtClean="0">
                <a:latin typeface="Palatino Linotype" panose="02040502050505030304" pitchFamily="18" charset="0"/>
              </a:rPr>
              <a:t>Proposed by the Registrar</a:t>
            </a:r>
          </a:p>
          <a:p>
            <a:pPr eaLnBrk="1" hangingPunct="1"/>
            <a:r>
              <a:rPr lang="en-US" sz="2400" dirty="0" smtClean="0">
                <a:latin typeface="Palatino Linotype" panose="02040502050505030304" pitchFamily="18" charset="0"/>
              </a:rPr>
              <a:t>Approved by the Public Occasions Committee</a:t>
            </a:r>
          </a:p>
          <a:p>
            <a:pPr eaLnBrk="1" hangingPunct="1"/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60968" y="6248400"/>
            <a:ext cx="4822065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Palatino Linotype" panose="02040502050505030304" pitchFamily="18" charset="0"/>
              </a:rPr>
              <a:t>Presented to the Faculty Senate on Feb. 23, 2017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4527" y="6410771"/>
            <a:ext cx="5494946" cy="457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Palatino Linotype" panose="02040502050505030304" pitchFamily="18" charset="0"/>
              </a:rPr>
              <a:t>Presented to the Faculty Senate on Feb. 23, 2017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194" y="1013300"/>
            <a:ext cx="852015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7200" algn="l"/>
                <a:tab pos="457200" algn="l"/>
                <a:tab pos="3657600" algn="l"/>
              </a:tabLst>
            </a:pPr>
            <a:r>
              <a:rPr lang="en-US" sz="2000" b="1" u="sng" kern="0" dirty="0">
                <a:latin typeface="Palatino Linotype" panose="02040502050505030304" pitchFamily="18" charset="0"/>
              </a:rPr>
              <a:t>FALL SEMESTER </a:t>
            </a:r>
            <a:r>
              <a:rPr lang="en-US" sz="2000" b="1" u="sng" kern="0" dirty="0" smtClean="0">
                <a:latin typeface="Palatino Linotype" panose="02040502050505030304" pitchFamily="18" charset="0"/>
              </a:rPr>
              <a:t>2018</a:t>
            </a:r>
            <a:endParaRPr lang="en-US" sz="3200" b="1" u="sng" kern="0" dirty="0">
              <a:latin typeface="Palatino Linotype" panose="02040502050505030304" pitchFamily="18" charset="0"/>
            </a:endParaRPr>
          </a:p>
          <a:p>
            <a:r>
              <a:rPr lang="en-US" sz="1800" dirty="0">
                <a:latin typeface="Palatino Linotype" panose="02040502050505030304" pitchFamily="18" charset="0"/>
              </a:rPr>
              <a:t>International Student Orientation		August 7, Tuesday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Freshman </a:t>
            </a:r>
            <a:r>
              <a:rPr lang="en-US" sz="1800" dirty="0">
                <a:latin typeface="Palatino Linotype" panose="02040502050505030304" pitchFamily="18" charset="0"/>
              </a:rPr>
              <a:t>Orientation Begins		August 12, Sunday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Transfer </a:t>
            </a:r>
            <a:r>
              <a:rPr lang="en-US" sz="1800" dirty="0">
                <a:latin typeface="Palatino Linotype" panose="02040502050505030304" pitchFamily="18" charset="0"/>
              </a:rPr>
              <a:t>Transitions		</a:t>
            </a:r>
            <a:r>
              <a:rPr lang="en-US" sz="1800" dirty="0" smtClean="0">
                <a:latin typeface="Palatino Linotype" panose="02040502050505030304" pitchFamily="18" charset="0"/>
              </a:rPr>
              <a:t>	August </a:t>
            </a:r>
            <a:r>
              <a:rPr lang="en-US" sz="1800" dirty="0">
                <a:latin typeface="Palatino Linotype" panose="02040502050505030304" pitchFamily="18" charset="0"/>
              </a:rPr>
              <a:t>16, Thursday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Open </a:t>
            </a:r>
            <a:r>
              <a:rPr lang="en-US" sz="1800" dirty="0">
                <a:latin typeface="Palatino Linotype" panose="02040502050505030304" pitchFamily="18" charset="0"/>
              </a:rPr>
              <a:t>Registration Ends		</a:t>
            </a:r>
            <a:r>
              <a:rPr lang="en-US" sz="1800" dirty="0" smtClean="0">
                <a:latin typeface="Palatino Linotype" panose="02040502050505030304" pitchFamily="18" charset="0"/>
              </a:rPr>
              <a:t>	August </a:t>
            </a:r>
            <a:r>
              <a:rPr lang="en-US" sz="1800" dirty="0">
                <a:latin typeface="Palatino Linotype" panose="02040502050505030304" pitchFamily="18" charset="0"/>
              </a:rPr>
              <a:t>19, Sunday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Fall </a:t>
            </a:r>
            <a:r>
              <a:rPr lang="en-US" sz="1800" dirty="0">
                <a:latin typeface="Palatino Linotype" panose="02040502050505030304" pitchFamily="18" charset="0"/>
              </a:rPr>
              <a:t>semester opens 8:00 a.m.		August 20,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Classwork </a:t>
            </a:r>
            <a:r>
              <a:rPr lang="en-US" sz="1800" dirty="0">
                <a:latin typeface="Palatino Linotype" panose="02040502050505030304" pitchFamily="18" charset="0"/>
              </a:rPr>
              <a:t>begins 8:00 a.m.		</a:t>
            </a:r>
            <a:r>
              <a:rPr lang="en-US" sz="1800" dirty="0" smtClean="0">
                <a:latin typeface="Palatino Linotype" panose="02040502050505030304" pitchFamily="18" charset="0"/>
              </a:rPr>
              <a:t>	August </a:t>
            </a:r>
            <a:r>
              <a:rPr lang="en-US" sz="1800" dirty="0">
                <a:latin typeface="Palatino Linotype" panose="02040502050505030304" pitchFamily="18" charset="0"/>
              </a:rPr>
              <a:t>20,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Labor </a:t>
            </a:r>
            <a:r>
              <a:rPr lang="en-US" sz="1800" dirty="0">
                <a:latin typeface="Palatino Linotype" panose="02040502050505030304" pitchFamily="18" charset="0"/>
              </a:rPr>
              <a:t>Day Holiday		</a:t>
            </a:r>
            <a:r>
              <a:rPr lang="en-US" sz="1800" dirty="0" smtClean="0">
                <a:latin typeface="Palatino Linotype" panose="02040502050505030304" pitchFamily="18" charset="0"/>
              </a:rPr>
              <a:t>	September </a:t>
            </a:r>
            <a:r>
              <a:rPr lang="en-US" sz="1800" dirty="0">
                <a:latin typeface="Palatino Linotype" panose="02040502050505030304" pitchFamily="18" charset="0"/>
              </a:rPr>
              <a:t>3,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Mid-Semester</a:t>
            </a:r>
            <a:r>
              <a:rPr lang="en-US" sz="1800" dirty="0">
                <a:latin typeface="Palatino Linotype" panose="02040502050505030304" pitchFamily="18" charset="0"/>
              </a:rPr>
              <a:t>		</a:t>
            </a:r>
            <a:r>
              <a:rPr lang="en-US" sz="1800" dirty="0" smtClean="0">
                <a:latin typeface="Palatino Linotype" panose="02040502050505030304" pitchFamily="18" charset="0"/>
              </a:rPr>
              <a:t>		October </a:t>
            </a:r>
            <a:r>
              <a:rPr lang="en-US" sz="1800" dirty="0">
                <a:latin typeface="Palatino Linotype" panose="02040502050505030304" pitchFamily="18" charset="0"/>
              </a:rPr>
              <a:t>13, Saturday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Thanksgiving </a:t>
            </a:r>
            <a:r>
              <a:rPr lang="en-US" sz="1800" dirty="0">
                <a:latin typeface="Palatino Linotype" panose="02040502050505030304" pitchFamily="18" charset="0"/>
              </a:rPr>
              <a:t>vacation begins 8:00 a.m.	</a:t>
            </a:r>
            <a:r>
              <a:rPr lang="en-US" sz="1800" dirty="0" smtClean="0">
                <a:latin typeface="Palatino Linotype" panose="02040502050505030304" pitchFamily="18" charset="0"/>
              </a:rPr>
              <a:t>November </a:t>
            </a:r>
            <a:r>
              <a:rPr lang="en-US" sz="1800" dirty="0">
                <a:latin typeface="Palatino Linotype" panose="02040502050505030304" pitchFamily="18" charset="0"/>
              </a:rPr>
              <a:t>18, Sunday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Thanksgiving </a:t>
            </a:r>
            <a:r>
              <a:rPr lang="en-US" sz="1800" dirty="0">
                <a:latin typeface="Palatino Linotype" panose="02040502050505030304" pitchFamily="18" charset="0"/>
              </a:rPr>
              <a:t>vacation ends 8:00 a.m.	</a:t>
            </a:r>
            <a:r>
              <a:rPr lang="en-US" sz="1800" dirty="0" smtClean="0">
                <a:latin typeface="Palatino Linotype" panose="02040502050505030304" pitchFamily="18" charset="0"/>
              </a:rPr>
              <a:t>November </a:t>
            </a:r>
            <a:r>
              <a:rPr lang="en-US" sz="1800" dirty="0">
                <a:latin typeface="Palatino Linotype" panose="02040502050505030304" pitchFamily="18" charset="0"/>
              </a:rPr>
              <a:t>26,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Last </a:t>
            </a:r>
            <a:r>
              <a:rPr lang="en-US" sz="1800" dirty="0">
                <a:latin typeface="Palatino Linotype" panose="02040502050505030304" pitchFamily="18" charset="0"/>
              </a:rPr>
              <a:t>Class Day		</a:t>
            </a:r>
            <a:r>
              <a:rPr lang="en-US" sz="1800" dirty="0" smtClean="0">
                <a:latin typeface="Palatino Linotype" panose="02040502050505030304" pitchFamily="18" charset="0"/>
              </a:rPr>
              <a:t>		December </a:t>
            </a:r>
            <a:r>
              <a:rPr lang="en-US" sz="1800" dirty="0">
                <a:latin typeface="Palatino Linotype" panose="02040502050505030304" pitchFamily="18" charset="0"/>
              </a:rPr>
              <a:t>7, Friday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Final </a:t>
            </a:r>
            <a:r>
              <a:rPr lang="en-US" sz="1800" dirty="0">
                <a:latin typeface="Palatino Linotype" panose="02040502050505030304" pitchFamily="18" charset="0"/>
              </a:rPr>
              <a:t>Examinations begin 7:30 a.m.		December 10,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Final </a:t>
            </a:r>
            <a:r>
              <a:rPr lang="en-US" sz="1800" dirty="0">
                <a:latin typeface="Palatino Linotype" panose="02040502050505030304" pitchFamily="18" charset="0"/>
              </a:rPr>
              <a:t>Examinations end 5:00 p.m.		December 14, Friday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Commencement - 10am			December </a:t>
            </a:r>
            <a:r>
              <a:rPr lang="en-US" sz="1800" dirty="0">
                <a:latin typeface="Palatino Linotype" panose="02040502050505030304" pitchFamily="18" charset="0"/>
              </a:rPr>
              <a:t>15, Saturday</a:t>
            </a:r>
            <a:endParaRPr lang="en-US" sz="1800" dirty="0" smtClean="0">
              <a:latin typeface="Palatino Linotype" panose="02040502050505030304" pitchFamily="18" charset="0"/>
            </a:endParaRPr>
          </a:p>
          <a:p>
            <a:r>
              <a:rPr lang="en-US" sz="1800" dirty="0" smtClean="0">
                <a:latin typeface="Palatino Linotype" panose="02040502050505030304" pitchFamily="18" charset="0"/>
              </a:rPr>
              <a:t>	</a:t>
            </a:r>
            <a:r>
              <a:rPr lang="en-US" sz="1600" dirty="0" smtClean="0">
                <a:latin typeface="Palatino Linotype" panose="02040502050505030304" pitchFamily="18" charset="0"/>
              </a:rPr>
              <a:t>Graduate </a:t>
            </a:r>
            <a:r>
              <a:rPr lang="en-US" sz="1600" dirty="0">
                <a:latin typeface="Palatino Linotype" panose="02040502050505030304" pitchFamily="18" charset="0"/>
              </a:rPr>
              <a:t>and Undergraduate </a:t>
            </a:r>
            <a:r>
              <a:rPr lang="en-US" sz="1600" dirty="0" smtClean="0">
                <a:latin typeface="Palatino Linotype" panose="02040502050505030304" pitchFamily="18" charset="0"/>
              </a:rPr>
              <a:t>Degrees </a:t>
            </a:r>
            <a:r>
              <a:rPr lang="en-US" sz="1600" dirty="0">
                <a:latin typeface="Palatino Linotype" panose="02040502050505030304" pitchFamily="18" charset="0"/>
              </a:rPr>
              <a:t>in Designated </a:t>
            </a:r>
            <a:r>
              <a:rPr lang="en-US" sz="1600" dirty="0" smtClean="0">
                <a:latin typeface="Palatino Linotype" panose="02040502050505030304" pitchFamily="18" charset="0"/>
              </a:rPr>
              <a:t>Departments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Commencement - </a:t>
            </a:r>
            <a:r>
              <a:rPr lang="en-US" sz="1800" dirty="0">
                <a:latin typeface="Palatino Linotype" panose="02040502050505030304" pitchFamily="18" charset="0"/>
              </a:rPr>
              <a:t>3:30pm </a:t>
            </a:r>
            <a:r>
              <a:rPr lang="en-US" sz="1800" dirty="0" smtClean="0">
                <a:latin typeface="Palatino Linotype" panose="02040502050505030304" pitchFamily="18" charset="0"/>
              </a:rPr>
              <a:t>			December </a:t>
            </a:r>
            <a:r>
              <a:rPr lang="en-US" sz="1800" dirty="0">
                <a:latin typeface="Palatino Linotype" panose="02040502050505030304" pitchFamily="18" charset="0"/>
              </a:rPr>
              <a:t>15, Saturday</a:t>
            </a:r>
            <a:endParaRPr lang="en-US" sz="1800" dirty="0" smtClean="0">
              <a:latin typeface="Palatino Linotype" panose="02040502050505030304" pitchFamily="18" charset="0"/>
            </a:endParaRPr>
          </a:p>
          <a:p>
            <a:r>
              <a:rPr lang="en-US" sz="1800" dirty="0" smtClean="0">
                <a:latin typeface="Palatino Linotype" panose="02040502050505030304" pitchFamily="18" charset="0"/>
              </a:rPr>
              <a:t>	</a:t>
            </a:r>
            <a:r>
              <a:rPr lang="en-US" sz="1600" dirty="0" smtClean="0">
                <a:latin typeface="Palatino Linotype" panose="02040502050505030304" pitchFamily="18" charset="0"/>
              </a:rPr>
              <a:t>Graduate </a:t>
            </a:r>
            <a:r>
              <a:rPr lang="en-US" sz="1600" dirty="0">
                <a:latin typeface="Palatino Linotype" panose="02040502050505030304" pitchFamily="18" charset="0"/>
              </a:rPr>
              <a:t>and </a:t>
            </a:r>
            <a:r>
              <a:rPr lang="en-US" sz="1600" dirty="0" smtClean="0">
                <a:latin typeface="Palatino Linotype" panose="02040502050505030304" pitchFamily="18" charset="0"/>
              </a:rPr>
              <a:t>Undergraduate Degrees </a:t>
            </a:r>
            <a:r>
              <a:rPr lang="en-US" sz="1600" dirty="0">
                <a:latin typeface="Palatino Linotype" panose="02040502050505030304" pitchFamily="18" charset="0"/>
              </a:rPr>
              <a:t>in Designated Departments</a:t>
            </a:r>
            <a:r>
              <a:rPr lang="en-US" sz="1800" dirty="0">
                <a:latin typeface="Palatino Linotype" panose="0204050205050503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0093769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4527" y="6410771"/>
            <a:ext cx="5494946" cy="457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Palatino Linotype" panose="02040502050505030304" pitchFamily="18" charset="0"/>
              </a:rPr>
              <a:t>Presented to the Faculty Senate on Feb. 23, 2017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194" y="972110"/>
            <a:ext cx="8520157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>
                <a:latin typeface="Palatino Linotype" panose="02040502050505030304" pitchFamily="18" charset="0"/>
              </a:rPr>
              <a:t>SPRING SEMESTER </a:t>
            </a:r>
            <a:r>
              <a:rPr lang="en-US" sz="1800" b="1" u="sng" dirty="0" smtClean="0">
                <a:latin typeface="Palatino Linotype" panose="02040502050505030304" pitchFamily="18" charset="0"/>
              </a:rPr>
              <a:t>2019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International Student Orientation		January 7,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Open </a:t>
            </a:r>
            <a:r>
              <a:rPr lang="en-US" sz="1800" dirty="0">
                <a:latin typeface="Palatino Linotype" panose="02040502050505030304" pitchFamily="18" charset="0"/>
              </a:rPr>
              <a:t>Registration Ends		</a:t>
            </a:r>
            <a:r>
              <a:rPr lang="en-US" sz="1800" dirty="0" smtClean="0">
                <a:latin typeface="Palatino Linotype" panose="02040502050505030304" pitchFamily="18" charset="0"/>
              </a:rPr>
              <a:t>	January </a:t>
            </a:r>
            <a:r>
              <a:rPr lang="en-US" sz="1800" dirty="0">
                <a:latin typeface="Palatino Linotype" panose="02040502050505030304" pitchFamily="18" charset="0"/>
              </a:rPr>
              <a:t>21,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Martin </a:t>
            </a:r>
            <a:r>
              <a:rPr lang="en-US" sz="1800" dirty="0">
                <a:latin typeface="Palatino Linotype" panose="02040502050505030304" pitchFamily="18" charset="0"/>
              </a:rPr>
              <a:t>Luther King, Jr. Recognition Holiday	</a:t>
            </a:r>
            <a:r>
              <a:rPr lang="en-US" sz="1800" dirty="0" smtClean="0">
                <a:latin typeface="Palatino Linotype" panose="02040502050505030304" pitchFamily="18" charset="0"/>
              </a:rPr>
              <a:t>January </a:t>
            </a:r>
            <a:r>
              <a:rPr lang="en-US" sz="1800" dirty="0">
                <a:latin typeface="Palatino Linotype" panose="02040502050505030304" pitchFamily="18" charset="0"/>
              </a:rPr>
              <a:t>21, Monday </a:t>
            </a:r>
            <a:endParaRPr lang="en-US" sz="1800" dirty="0" smtClean="0">
              <a:latin typeface="Palatino Linotype" panose="02040502050505030304" pitchFamily="18" charset="0"/>
            </a:endParaRP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Spring </a:t>
            </a:r>
            <a:r>
              <a:rPr lang="en-US" sz="1800" dirty="0">
                <a:latin typeface="Palatino Linotype" panose="02040502050505030304" pitchFamily="18" charset="0"/>
              </a:rPr>
              <a:t>semester opens 8:00 a.m.		</a:t>
            </a:r>
            <a:r>
              <a:rPr lang="en-US" sz="1800" dirty="0" smtClean="0">
                <a:latin typeface="Palatino Linotype" panose="02040502050505030304" pitchFamily="18" charset="0"/>
              </a:rPr>
              <a:t>January </a:t>
            </a:r>
            <a:r>
              <a:rPr lang="en-US" sz="1800" dirty="0">
                <a:latin typeface="Palatino Linotype" panose="02040502050505030304" pitchFamily="18" charset="0"/>
              </a:rPr>
              <a:t>22, Tuesday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Classwork </a:t>
            </a:r>
            <a:r>
              <a:rPr lang="en-US" sz="1800" dirty="0">
                <a:latin typeface="Palatino Linotype" panose="02040502050505030304" pitchFamily="18" charset="0"/>
              </a:rPr>
              <a:t>begins 8:00 a.m.		</a:t>
            </a:r>
            <a:r>
              <a:rPr lang="en-US" sz="1800" dirty="0" smtClean="0">
                <a:latin typeface="Palatino Linotype" panose="02040502050505030304" pitchFamily="18" charset="0"/>
              </a:rPr>
              <a:t>	January </a:t>
            </a:r>
            <a:r>
              <a:rPr lang="en-US" sz="1800" dirty="0">
                <a:latin typeface="Palatino Linotype" panose="02040502050505030304" pitchFamily="18" charset="0"/>
              </a:rPr>
              <a:t>22, Tuesday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Mid-Semester</a:t>
            </a:r>
            <a:r>
              <a:rPr lang="en-US" sz="1800" dirty="0">
                <a:latin typeface="Palatino Linotype" panose="02040502050505030304" pitchFamily="18" charset="0"/>
              </a:rPr>
              <a:t>		</a:t>
            </a:r>
            <a:r>
              <a:rPr lang="en-US" sz="1800" dirty="0" smtClean="0">
                <a:latin typeface="Palatino Linotype" panose="02040502050505030304" pitchFamily="18" charset="0"/>
              </a:rPr>
              <a:t>		March </a:t>
            </a:r>
            <a:r>
              <a:rPr lang="en-US" sz="1800" dirty="0">
                <a:latin typeface="Palatino Linotype" panose="02040502050505030304" pitchFamily="18" charset="0"/>
              </a:rPr>
              <a:t>16, Saturday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Spring </a:t>
            </a:r>
            <a:r>
              <a:rPr lang="en-US" sz="1800" dirty="0">
                <a:latin typeface="Palatino Linotype" panose="02040502050505030304" pitchFamily="18" charset="0"/>
              </a:rPr>
              <a:t>Recess begins 8:00 a.m.		March 14, Thursday </a:t>
            </a:r>
            <a:endParaRPr lang="en-US" sz="1800" dirty="0" smtClean="0">
              <a:latin typeface="Palatino Linotype" panose="02040502050505030304" pitchFamily="18" charset="0"/>
            </a:endParaRP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Spring </a:t>
            </a:r>
            <a:r>
              <a:rPr lang="en-US" sz="1800" dirty="0">
                <a:latin typeface="Palatino Linotype" panose="02040502050505030304" pitchFamily="18" charset="0"/>
              </a:rPr>
              <a:t>Recess ends 8:00 a.m.		</a:t>
            </a:r>
            <a:r>
              <a:rPr lang="en-US" sz="1800" dirty="0" smtClean="0">
                <a:latin typeface="Palatino Linotype" panose="02040502050505030304" pitchFamily="18" charset="0"/>
              </a:rPr>
              <a:t>March </a:t>
            </a:r>
            <a:r>
              <a:rPr lang="en-US" sz="1800" dirty="0">
                <a:latin typeface="Palatino Linotype" panose="02040502050505030304" pitchFamily="18" charset="0"/>
              </a:rPr>
              <a:t>18,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Spring </a:t>
            </a:r>
            <a:r>
              <a:rPr lang="en-US" sz="1800" dirty="0">
                <a:latin typeface="Palatino Linotype" panose="02040502050505030304" pitchFamily="18" charset="0"/>
              </a:rPr>
              <a:t>Break begins 8:00 a.m.		March 24, Sunday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Spring </a:t>
            </a:r>
            <a:r>
              <a:rPr lang="en-US" sz="1800" dirty="0">
                <a:latin typeface="Palatino Linotype" panose="02040502050505030304" pitchFamily="18" charset="0"/>
              </a:rPr>
              <a:t>Break ends 8:00 a.m.		April 1,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Last </a:t>
            </a:r>
            <a:r>
              <a:rPr lang="en-US" sz="1800" dirty="0">
                <a:latin typeface="Palatino Linotype" panose="02040502050505030304" pitchFamily="18" charset="0"/>
              </a:rPr>
              <a:t>Class Day		</a:t>
            </a:r>
            <a:r>
              <a:rPr lang="en-US" sz="1800" dirty="0" smtClean="0">
                <a:latin typeface="Palatino Linotype" panose="02040502050505030304" pitchFamily="18" charset="0"/>
              </a:rPr>
              <a:t>		May </a:t>
            </a:r>
            <a:r>
              <a:rPr lang="en-US" sz="1800" dirty="0">
                <a:latin typeface="Palatino Linotype" panose="02040502050505030304" pitchFamily="18" charset="0"/>
              </a:rPr>
              <a:t>10, Friday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Final </a:t>
            </a:r>
            <a:r>
              <a:rPr lang="en-US" sz="1800" dirty="0">
                <a:latin typeface="Palatino Linotype" panose="02040502050505030304" pitchFamily="18" charset="0"/>
              </a:rPr>
              <a:t>Examinations begin 7:30 a.m.		May 13,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Final </a:t>
            </a:r>
            <a:r>
              <a:rPr lang="en-US" sz="1800" dirty="0">
                <a:latin typeface="Palatino Linotype" panose="02040502050505030304" pitchFamily="18" charset="0"/>
              </a:rPr>
              <a:t>Examinations end 5:00 p.m.		May 17, Friday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Spring </a:t>
            </a:r>
            <a:r>
              <a:rPr lang="en-US" sz="1800" dirty="0">
                <a:latin typeface="Palatino Linotype" panose="02040502050505030304" pitchFamily="18" charset="0"/>
              </a:rPr>
              <a:t>Semester closes 6:00 p.m.		May 17, </a:t>
            </a:r>
            <a:r>
              <a:rPr lang="en-US" sz="1800" dirty="0" smtClean="0">
                <a:latin typeface="Palatino Linotype" panose="02040502050505030304" pitchFamily="18" charset="0"/>
              </a:rPr>
              <a:t>Friday</a:t>
            </a:r>
            <a:endParaRPr lang="en-US" sz="1800" dirty="0">
              <a:latin typeface="Palatino Linotype" panose="02040502050505030304" pitchFamily="18" charset="0"/>
            </a:endParaRPr>
          </a:p>
          <a:p>
            <a:r>
              <a:rPr lang="en-US" sz="1800" dirty="0" smtClean="0">
                <a:latin typeface="Palatino Linotype" panose="02040502050505030304" pitchFamily="18" charset="0"/>
              </a:rPr>
              <a:t>Commencement - </a:t>
            </a:r>
            <a:r>
              <a:rPr lang="en-US" sz="1800" dirty="0">
                <a:latin typeface="Palatino Linotype" panose="02040502050505030304" pitchFamily="18" charset="0"/>
              </a:rPr>
              <a:t>10am			</a:t>
            </a:r>
            <a:r>
              <a:rPr lang="en-US" sz="1800" dirty="0" smtClean="0">
                <a:latin typeface="Palatino Linotype" panose="02040502050505030304" pitchFamily="18" charset="0"/>
              </a:rPr>
              <a:t>May 18, </a:t>
            </a:r>
            <a:r>
              <a:rPr lang="en-US" sz="1800" dirty="0">
                <a:latin typeface="Palatino Linotype" panose="02040502050505030304" pitchFamily="18" charset="0"/>
              </a:rPr>
              <a:t>Saturday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	</a:t>
            </a:r>
            <a:r>
              <a:rPr lang="en-US" sz="1400" dirty="0">
                <a:latin typeface="Palatino Linotype" panose="02040502050505030304" pitchFamily="18" charset="0"/>
              </a:rPr>
              <a:t>Graduate and Undergraduate Degrees in Designated Departments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Commencement - 3:30pm </a:t>
            </a:r>
            <a:r>
              <a:rPr lang="en-US" sz="1800" dirty="0">
                <a:latin typeface="Palatino Linotype" panose="02040502050505030304" pitchFamily="18" charset="0"/>
              </a:rPr>
              <a:t>		</a:t>
            </a:r>
            <a:r>
              <a:rPr lang="en-US" sz="1800" dirty="0" smtClean="0">
                <a:latin typeface="Palatino Linotype" panose="02040502050505030304" pitchFamily="18" charset="0"/>
              </a:rPr>
              <a:t>	May 18, </a:t>
            </a:r>
            <a:r>
              <a:rPr lang="en-US" sz="1800" dirty="0">
                <a:latin typeface="Palatino Linotype" panose="02040502050505030304" pitchFamily="18" charset="0"/>
              </a:rPr>
              <a:t>Saturday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	</a:t>
            </a:r>
            <a:r>
              <a:rPr lang="en-US" sz="1400" dirty="0">
                <a:latin typeface="Palatino Linotype" panose="02040502050505030304" pitchFamily="18" charset="0"/>
              </a:rPr>
              <a:t>Graduate and Undergraduate Degrees in Designated Departments</a:t>
            </a:r>
          </a:p>
        </p:txBody>
      </p:sp>
    </p:spTree>
    <p:extLst>
      <p:ext uri="{BB962C8B-B14F-4D97-AF65-F5344CB8AC3E}">
        <p14:creationId xmlns:p14="http://schemas.microsoft.com/office/powerpoint/2010/main" val="23579923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4527" y="6410771"/>
            <a:ext cx="5494946" cy="457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Palatino Linotype" panose="02040502050505030304" pitchFamily="18" charset="0"/>
              </a:rPr>
              <a:t>Presented to the Faculty Senate on Feb. 23, 2017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194" y="1013300"/>
            <a:ext cx="852015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SUMMER </a:t>
            </a:r>
            <a:r>
              <a:rPr lang="en-US" sz="2000" b="1" u="sng" dirty="0">
                <a:latin typeface="Palatino Linotype" panose="02040502050505030304" pitchFamily="18" charset="0"/>
              </a:rPr>
              <a:t>SESSION </a:t>
            </a:r>
            <a:r>
              <a:rPr lang="en-US" sz="2000" b="1" u="sng" dirty="0" smtClean="0">
                <a:latin typeface="Palatino Linotype" panose="02040502050505030304" pitchFamily="18" charset="0"/>
              </a:rPr>
              <a:t>2018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Open Registration Ends		</a:t>
            </a:r>
            <a:r>
              <a:rPr lang="en-US" sz="1800" dirty="0" smtClean="0">
                <a:latin typeface="Palatino Linotype" panose="02040502050505030304" pitchFamily="18" charset="0"/>
              </a:rPr>
              <a:t>	June </a:t>
            </a:r>
            <a:r>
              <a:rPr lang="en-US" sz="1800" dirty="0">
                <a:latin typeface="Palatino Linotype" panose="02040502050505030304" pitchFamily="18" charset="0"/>
              </a:rPr>
              <a:t>2, Sunday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Summer </a:t>
            </a:r>
            <a:r>
              <a:rPr lang="en-US" sz="1800" dirty="0">
                <a:latin typeface="Palatino Linotype" panose="02040502050505030304" pitchFamily="18" charset="0"/>
              </a:rPr>
              <a:t>session opens 8:00 a.m.		June 3,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Classwork </a:t>
            </a:r>
            <a:r>
              <a:rPr lang="en-US" sz="1800" dirty="0">
                <a:latin typeface="Palatino Linotype" panose="02040502050505030304" pitchFamily="18" charset="0"/>
              </a:rPr>
              <a:t>begins 8:00 a.m.		</a:t>
            </a:r>
            <a:r>
              <a:rPr lang="en-US" sz="1800" dirty="0" smtClean="0">
                <a:latin typeface="Palatino Linotype" panose="02040502050505030304" pitchFamily="18" charset="0"/>
              </a:rPr>
              <a:t>	June </a:t>
            </a:r>
            <a:r>
              <a:rPr lang="en-US" sz="1800" dirty="0">
                <a:latin typeface="Palatino Linotype" panose="02040502050505030304" pitchFamily="18" charset="0"/>
              </a:rPr>
              <a:t>3, Monday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Independence </a:t>
            </a:r>
            <a:r>
              <a:rPr lang="en-US" sz="1800" dirty="0">
                <a:latin typeface="Palatino Linotype" panose="02040502050505030304" pitchFamily="18" charset="0"/>
              </a:rPr>
              <a:t>Day Holiday (observed)	</a:t>
            </a:r>
            <a:r>
              <a:rPr lang="en-US" sz="1800" dirty="0" smtClean="0">
                <a:latin typeface="Palatino Linotype" panose="02040502050505030304" pitchFamily="18" charset="0"/>
              </a:rPr>
              <a:t>July </a:t>
            </a:r>
            <a:r>
              <a:rPr lang="en-US" sz="1800" dirty="0">
                <a:latin typeface="Palatino Linotype" panose="02040502050505030304" pitchFamily="18" charset="0"/>
              </a:rPr>
              <a:t>4, Tuesday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Final </a:t>
            </a:r>
            <a:r>
              <a:rPr lang="en-US" sz="1800" dirty="0">
                <a:latin typeface="Palatino Linotype" panose="02040502050505030304" pitchFamily="18" charset="0"/>
              </a:rPr>
              <a:t>Examinations begin 8:00 a.m.		July 25, Thursday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Final </a:t>
            </a:r>
            <a:r>
              <a:rPr lang="en-US" sz="1800" dirty="0">
                <a:latin typeface="Palatino Linotype" panose="02040502050505030304" pitchFamily="18" charset="0"/>
              </a:rPr>
              <a:t>Examinations end 12:30 p.m.		July 26, Friday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Summer </a:t>
            </a:r>
            <a:r>
              <a:rPr lang="en-US" sz="1800" dirty="0">
                <a:latin typeface="Palatino Linotype" panose="02040502050505030304" pitchFamily="18" charset="0"/>
              </a:rPr>
              <a:t>Sessions closes 12:30 p.m.	</a:t>
            </a:r>
            <a:r>
              <a:rPr lang="en-US" sz="1800" dirty="0" smtClean="0">
                <a:latin typeface="Palatino Linotype" panose="02040502050505030304" pitchFamily="18" charset="0"/>
              </a:rPr>
              <a:t>	July </a:t>
            </a:r>
            <a:r>
              <a:rPr lang="en-US" sz="1800" dirty="0">
                <a:latin typeface="Palatino Linotype" panose="02040502050505030304" pitchFamily="18" charset="0"/>
              </a:rPr>
              <a:t>26, Friday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 </a:t>
            </a:r>
          </a:p>
          <a:p>
            <a:r>
              <a:rPr lang="en-US" sz="1800" dirty="0" smtClean="0">
                <a:latin typeface="Palatino Linotype" panose="02040502050505030304" pitchFamily="18" charset="0"/>
              </a:rPr>
              <a:t>Schedule </a:t>
            </a:r>
            <a:r>
              <a:rPr lang="en-US" sz="1800" dirty="0">
                <a:latin typeface="Palatino Linotype" panose="02040502050505030304" pitchFamily="18" charset="0"/>
              </a:rPr>
              <a:t>shows the regular eight-week Summer Session.  </a:t>
            </a:r>
            <a:endParaRPr lang="en-US" sz="1800" dirty="0" smtClean="0">
              <a:latin typeface="Palatino Linotype" panose="02040502050505030304" pitchFamily="18" charset="0"/>
            </a:endParaRPr>
          </a:p>
          <a:p>
            <a:r>
              <a:rPr lang="en-US" sz="1800" dirty="0" smtClean="0">
                <a:latin typeface="Palatino Linotype" panose="02040502050505030304" pitchFamily="18" charset="0"/>
              </a:rPr>
              <a:t>Other </a:t>
            </a:r>
            <a:r>
              <a:rPr lang="en-US" sz="1800" dirty="0">
                <a:latin typeface="Palatino Linotype" panose="02040502050505030304" pitchFamily="18" charset="0"/>
              </a:rPr>
              <a:t>special four-week course sessions may be scheduled.</a:t>
            </a:r>
          </a:p>
        </p:txBody>
      </p:sp>
    </p:spTree>
    <p:extLst>
      <p:ext uri="{BB962C8B-B14F-4D97-AF65-F5344CB8AC3E}">
        <p14:creationId xmlns:p14="http://schemas.microsoft.com/office/powerpoint/2010/main" val="152255270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4527" y="6410771"/>
            <a:ext cx="5494946" cy="457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Palatino Linotype" panose="02040502050505030304" pitchFamily="18" charset="0"/>
              </a:rPr>
              <a:t>Presented to the Faculty Senate on Feb. 23, 2017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194" y="1013300"/>
            <a:ext cx="85201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Palatino Linotype" panose="02040502050505030304" pitchFamily="18" charset="0"/>
              </a:rPr>
              <a:t>CLASS SESSIONS</a:t>
            </a:r>
            <a:r>
              <a:rPr lang="en-US" sz="2000" b="1" dirty="0">
                <a:latin typeface="Palatino Linotype" panose="02040502050505030304" pitchFamily="18" charset="0"/>
              </a:rPr>
              <a:t> (EXCLUDING FINAL EXAMINATIONS</a:t>
            </a:r>
            <a:r>
              <a:rPr lang="en-US" sz="2000" b="1" dirty="0" smtClean="0">
                <a:latin typeface="Palatino Linotype" panose="02040502050505030304" pitchFamily="18" charset="0"/>
              </a:rPr>
              <a:t>)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r>
              <a:rPr lang="en-US" sz="1800" dirty="0">
                <a:latin typeface="Palatino Linotype" panose="02040502050505030304" pitchFamily="18" charset="0"/>
              </a:rPr>
              <a:t>		</a:t>
            </a:r>
            <a:r>
              <a:rPr lang="en-US" sz="1800" dirty="0" smtClean="0">
                <a:latin typeface="Palatino Linotype" panose="02040502050505030304" pitchFamily="18" charset="0"/>
              </a:rPr>
              <a:t>	</a:t>
            </a:r>
            <a:r>
              <a:rPr lang="en-US" sz="1800" u="sng" dirty="0" smtClean="0">
                <a:latin typeface="Palatino Linotype" panose="02040502050505030304" pitchFamily="18" charset="0"/>
              </a:rPr>
              <a:t>M</a:t>
            </a:r>
            <a:r>
              <a:rPr lang="en-US" sz="1800" u="sng" dirty="0">
                <a:latin typeface="Palatino Linotype" panose="02040502050505030304" pitchFamily="18" charset="0"/>
              </a:rPr>
              <a:t>	TU	W	TH	F	S</a:t>
            </a:r>
            <a:endParaRPr lang="en-US" sz="1800" dirty="0">
              <a:latin typeface="Palatino Linotype" panose="02040502050505030304" pitchFamily="18" charset="0"/>
            </a:endParaRPr>
          </a:p>
          <a:p>
            <a:r>
              <a:rPr lang="en-US" sz="1800" dirty="0">
                <a:latin typeface="Palatino Linotype" panose="02040502050505030304" pitchFamily="18" charset="0"/>
              </a:rPr>
              <a:t>Fall </a:t>
            </a:r>
            <a:r>
              <a:rPr lang="en-US" sz="1800" dirty="0" smtClean="0">
                <a:latin typeface="Palatino Linotype" panose="02040502050505030304" pitchFamily="18" charset="0"/>
              </a:rPr>
              <a:t>Semester</a:t>
            </a:r>
            <a:r>
              <a:rPr lang="en-US" sz="1800" dirty="0">
                <a:latin typeface="Palatino Linotype" panose="02040502050505030304" pitchFamily="18" charset="0"/>
              </a:rPr>
              <a:t>	</a:t>
            </a:r>
            <a:r>
              <a:rPr lang="en-US" sz="1800" dirty="0" smtClean="0">
                <a:latin typeface="Palatino Linotype" panose="02040502050505030304" pitchFamily="18" charset="0"/>
              </a:rPr>
              <a:t>	14</a:t>
            </a:r>
            <a:r>
              <a:rPr lang="en-US" sz="1800" dirty="0">
                <a:latin typeface="Palatino Linotype" panose="02040502050505030304" pitchFamily="18" charset="0"/>
              </a:rPr>
              <a:t>	15	15	15	15	15			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Spring Semester	</a:t>
            </a:r>
            <a:r>
              <a:rPr lang="en-US" sz="1800" dirty="0" smtClean="0">
                <a:latin typeface="Palatino Linotype" panose="02040502050505030304" pitchFamily="18" charset="0"/>
              </a:rPr>
              <a:t>	14</a:t>
            </a:r>
            <a:r>
              <a:rPr lang="en-US" sz="1800" dirty="0">
                <a:latin typeface="Palatino Linotype" panose="02040502050505030304" pitchFamily="18" charset="0"/>
              </a:rPr>
              <a:t>	15	15	14	14	14			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Summer Semester	 8	 8	 7	 8	 8	 8	  	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  	   </a:t>
            </a:r>
          </a:p>
          <a:p>
            <a:r>
              <a:rPr lang="en-US" sz="1800" dirty="0">
                <a:latin typeface="Palatino Linotype" panose="02040502050505030304" pitchFamily="18" charset="0"/>
              </a:rPr>
              <a:t>The faculty is reminded of the religious and other holidays that a substantial number of students may wish to observe.</a:t>
            </a:r>
          </a:p>
        </p:txBody>
      </p:sp>
    </p:spTree>
    <p:extLst>
      <p:ext uri="{BB962C8B-B14F-4D97-AF65-F5344CB8AC3E}">
        <p14:creationId xmlns:p14="http://schemas.microsoft.com/office/powerpoint/2010/main" val="39764898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10003</TotalTime>
  <Words>94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Palatino Linotype</vt:lpstr>
      <vt:lpstr>Blank Presentation</vt:lpstr>
      <vt:lpstr>Academic Calendar for 2018-2019</vt:lpstr>
      <vt:lpstr>PowerPoint Presentation</vt:lpstr>
      <vt:lpstr>PowerPoint Presentation</vt:lpstr>
      <vt:lpstr>PowerPoint Presentation</vt:lpstr>
      <vt:lpstr>PowerPoint Presentation</vt:lpstr>
    </vt:vector>
  </TitlesOfParts>
  <Company>UMR UMR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Sahra Sedigh</dc:creator>
  <cp:lastModifiedBy>Palmer, Barbara J.</cp:lastModifiedBy>
  <cp:revision>790</cp:revision>
  <dcterms:created xsi:type="dcterms:W3CDTF">2007-12-06T15:03:26Z</dcterms:created>
  <dcterms:modified xsi:type="dcterms:W3CDTF">2017-02-20T14:05:11Z</dcterms:modified>
</cp:coreProperties>
</file>